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8"/>
  </p:notesMasterIdLst>
  <p:sldIdLst>
    <p:sldId id="430" r:id="rId5"/>
    <p:sldId id="674" r:id="rId6"/>
    <p:sldId id="407" r:id="rId7"/>
    <p:sldId id="478" r:id="rId8"/>
    <p:sldId id="511" r:id="rId9"/>
    <p:sldId id="470" r:id="rId10"/>
    <p:sldId id="259" r:id="rId11"/>
    <p:sldId id="675" r:id="rId12"/>
    <p:sldId id="482" r:id="rId13"/>
    <p:sldId id="514" r:id="rId14"/>
    <p:sldId id="479" r:id="rId15"/>
    <p:sldId id="676" r:id="rId16"/>
    <p:sldId id="483" r:id="rId17"/>
    <p:sldId id="472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402" r:id="rId26"/>
    <p:sldId id="476" r:id="rId2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CC"/>
    <a:srgbClr val="00489F"/>
    <a:srgbClr val="FFFFFF"/>
    <a:srgbClr val="B9B9B9"/>
    <a:srgbClr val="183EFF"/>
    <a:srgbClr val="FFCF00"/>
    <a:srgbClr val="9A0000"/>
    <a:srgbClr val="0097B2"/>
    <a:srgbClr val="C2F4F6"/>
    <a:srgbClr val="5C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61879-4B65-4FEE-AEEF-F091FE2E2199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03069-E64F-4738-9E67-4C55B962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10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2C2F1-62F7-759A-09AD-2BFD4B10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9A93C4-B473-FE13-A0C0-A8B345271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D1B1C8D-035D-AADD-4FBA-4CE5B97E0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0ADCDF-9050-46F3-B2A6-FA83C717A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69-E64F-4738-9E67-4C55B96287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57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CB775-E628-89F5-C319-4A316E9F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05E274-5935-1F8E-EDDE-F1A7F26B3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71033D-4B12-ABBD-AE56-19C8617B5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77CA76-B9B8-40F7-3A62-306CF862F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69-E64F-4738-9E67-4C55B96287D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5BE5E7F-A43D-FF01-34E3-152553D2B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902CC2-F008-893F-D228-987FC3DFB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58341-3578-A82E-DB3C-15FAA8EE4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FBF41-4B5F-C6F6-BCA0-63D52175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CB28A-8F1D-A0FE-5E05-E8FE3973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A93D5-D474-5640-2225-C629D6DE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55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BF133B4-BB9F-85A9-7645-9850AB4D4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176841-15BA-E741-58C1-BAE98C09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344872-E325-5EFE-E1F6-73E96D14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C8A710-B1EA-1D17-D252-90139B3A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7E2689-F537-9D34-CA4E-96E9708F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4EC069-E383-A4E9-D634-9DC06AF7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9EB8BD-B9EB-7C41-2294-A9F8E68C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8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AE3D829-5475-2EBB-A30A-5EF6BBB12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39F3FC-CE5C-2829-6FD5-E7EBFA68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1DA7100-6107-A6DE-DE55-769F9F094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DD1807-031E-D141-5BA1-5B3CBFB7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C8D29-D21F-ADE4-8BB3-A9DFCF77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A3DCC4-F580-8BFE-45AD-84CD8ECD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AB7A57-6812-FBAD-33FD-AD5955CF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13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676F31C-C43C-FFF1-0FC2-63A49C7BA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97BFFE-BA2E-E651-C795-3201636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7CCE9D-EC4C-C78E-F4B7-4BAC1CA8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626BB-647E-BFDE-ACAA-3F90682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9D4774-3AAD-A169-FF39-98C88527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0D04C-D8BA-87D0-F230-5D43F846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6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CE0AA95-AE22-0BB6-E16A-101342F91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E5B35D-0028-5BE3-5DB8-83663061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DA1248-6DCF-E040-9895-D588C0CC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90E56-0F6A-FF1A-E7FE-D660B7D0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5F07C8-D72F-AD09-A3B1-B64C3227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423F8-C46B-D168-AF80-5DCB012B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26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E47FA85-4A9F-CEDA-A730-395FB8F9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93C27E-56E4-BC7F-5E44-12D00BE6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8A7FB0-B2EE-2D8B-E1C2-10A9585E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5EE6DF-4CA3-6695-D11F-7EFC07E0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DC387-250E-B965-7FBF-C64F95D6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0466AF-CCCB-DE48-BF3D-C316A058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7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D2754AAD-D589-72ED-26FC-7097BDF5F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88E44A-D90C-F92B-0584-DDEAE339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321194-EEFE-22E3-4C79-0A2206402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4AC1E0-2C97-2CB4-0122-F8442058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F18BC-750A-9522-0298-15EC9CA6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D55A77-C311-77AD-431A-F1712107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7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E94B6F9B-80AF-24D0-E11A-1BDE4E81C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48C848-1D59-BC08-183F-EE1B904E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85B13-93E9-E79C-961D-AC0293D7E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1CB31A-9A66-492C-7861-A654B0A2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67F0D6-C13D-BF3C-2F3C-B63BABBB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FD5F79-EC94-1D9A-DC61-B2097E4C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F12AE-6B2D-824A-93D9-822CABED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4B0F475-0791-4A51-D412-E700FC5AE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DB4CE0-3892-2A3E-A23F-94227C54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9E002A-C08B-1ECB-9114-115FFE62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FE050E-1FB6-0984-15D6-6502834DA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262A1B-DEF1-8684-2EDD-812FF0C8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81A691-3C33-9A21-8BDC-64D9CC14B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621CBB-7BA4-2658-3F61-D3F10CD7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B9EE01-8843-7378-F3E9-31FED6A6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66A673-3971-D451-73C2-192DACBB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6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9C58503-EFDB-7FD5-AEB7-8E2D83273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45632B-FB30-8652-293B-151C5C85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34D7E8-7C96-5E05-F951-D352C81F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47CD91-8B6B-8645-E2A8-CD86AD65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EC9684-3B2D-D4BC-530B-AEE0FBF8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79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5D3C4E9-EA34-5289-1EF2-DE940E41F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126024-DB3E-3249-79F3-F85467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E94469-91AE-CB19-7B88-F86CA361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E1D556-8F2A-18E4-2CB3-52B3F1E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7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5D3C4E9-EA34-5289-1EF2-DE940E41F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95"/>
          <a:stretch/>
        </p:blipFill>
        <p:spPr>
          <a:xfrm rot="5400000">
            <a:off x="9579034" y="4245034"/>
            <a:ext cx="395431" cy="4830501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126024-DB3E-3249-79F3-F85467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E94469-91AE-CB19-7B88-F86CA361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E1D556-8F2A-18E4-2CB3-52B3F1E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65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5D3C4E9-EA34-5289-1EF2-DE940E41F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126024-DB3E-3249-79F3-F85467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E94469-91AE-CB19-7B88-F86CA361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E1D556-8F2A-18E4-2CB3-52B3F1E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CADDF9DE-11FC-F389-0A6C-64BCB8AEE0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80" y="5972898"/>
            <a:ext cx="2639350" cy="5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D62CEC-D262-799C-5F06-AC60429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48B340-6B6D-DCE4-045E-1FC92480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5883D-68C2-870F-C71C-BCB6E9F36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4D8C-3B15-4D3D-A148-1F1946FD1E1C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2DA23-D4F8-DE26-9D9A-26E3FE9DE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1B1B7C-72D0-23EC-804C-61183800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20E2-FCE8-46B3-B160-30EF7D33F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2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86" r:id="rId8"/>
    <p:sldLayoutId id="2147483685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cp%20210-2024?OpenDocument" TargetMode="External"/><Relationship Id="rId2" Type="http://schemas.openxmlformats.org/officeDocument/2006/relationships/hyperlink" Target="https://www.planalto.gov.br/ccivil_03/Constituicao/Constituicao.htm#art166a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cp%20210-2024?OpenDocument" TargetMode="External"/><Relationship Id="rId2" Type="http://schemas.openxmlformats.org/officeDocument/2006/relationships/hyperlink" Target="https://www.planalto.gov.br/ccivil_03/Constituicao/Constituicao.htm#art166a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604EC-84BA-7BF5-E080-0C02048E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74C6F2D-4D44-D375-251C-55BA913A156E}"/>
              </a:ext>
            </a:extLst>
          </p:cNvPr>
          <p:cNvSpPr/>
          <p:nvPr/>
        </p:nvSpPr>
        <p:spPr>
          <a:xfrm>
            <a:off x="1600200" y="3126605"/>
            <a:ext cx="8991600" cy="1277755"/>
          </a:xfrm>
          <a:prstGeom prst="roundRect">
            <a:avLst/>
          </a:prstGeom>
          <a:solidFill>
            <a:srgbClr val="004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10;g25a7a861680_0_7">
            <a:extLst>
              <a:ext uri="{FF2B5EF4-FFF2-40B4-BE49-F238E27FC236}">
                <a16:creationId xmlns:a16="http://schemas.microsoft.com/office/drawing/2014/main" id="{4B41D704-FA82-1D5C-4EB2-8E1F160FFEBE}"/>
              </a:ext>
            </a:extLst>
          </p:cNvPr>
          <p:cNvSpPr txBox="1"/>
          <p:nvPr/>
        </p:nvSpPr>
        <p:spPr>
          <a:xfrm>
            <a:off x="2913552" y="3450031"/>
            <a:ext cx="6364896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500" b="1">
                <a:solidFill>
                  <a:schemeClr val="bg1"/>
                </a:solidFill>
                <a:latin typeface="Poppins"/>
                <a:cs typeface="Poppins"/>
              </a:rPr>
              <a:t>Transferências Especiais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DE60E1-41D5-7DD7-9C8D-4349895D2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2138" y="700772"/>
            <a:ext cx="3027724" cy="2179587"/>
          </a:xfrm>
          <a:prstGeom prst="rect">
            <a:avLst/>
          </a:prstGeom>
        </p:spPr>
      </p:pic>
      <p:pic>
        <p:nvPicPr>
          <p:cNvPr id="5" name="Imagem 4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D15DF96D-9F4B-06FA-F947-E45FCCAA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25" y="5830230"/>
            <a:ext cx="2639350" cy="523180"/>
          </a:xfrm>
          <a:prstGeom prst="rect">
            <a:avLst/>
          </a:prstGeom>
        </p:spPr>
      </p:pic>
      <p:sp>
        <p:nvSpPr>
          <p:cNvPr id="6" name="Google Shape;110;g25a7a861680_0_7">
            <a:extLst>
              <a:ext uri="{FF2B5EF4-FFF2-40B4-BE49-F238E27FC236}">
                <a16:creationId xmlns:a16="http://schemas.microsoft.com/office/drawing/2014/main" id="{AF3CBAEA-BF45-B84F-8218-92DCDECE825C}"/>
              </a:ext>
            </a:extLst>
          </p:cNvPr>
          <p:cNvSpPr txBox="1"/>
          <p:nvPr/>
        </p:nvSpPr>
        <p:spPr>
          <a:xfrm>
            <a:off x="2298252" y="4917260"/>
            <a:ext cx="75954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Diretoria de Transferências e Parcerias da União | DTPAR</a:t>
            </a:r>
          </a:p>
        </p:txBody>
      </p:sp>
    </p:spTree>
    <p:extLst>
      <p:ext uri="{BB962C8B-B14F-4D97-AF65-F5344CB8AC3E}">
        <p14:creationId xmlns:p14="http://schemas.microsoft.com/office/powerpoint/2010/main" val="138578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CCBF7-64EF-4B8A-2339-30A2A6E7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083"/>
            <a:ext cx="10515600" cy="1325563"/>
          </a:xfrm>
        </p:spPr>
        <p:txBody>
          <a:bodyPr/>
          <a:lstStyle/>
          <a:p>
            <a:r>
              <a:rPr lang="pt-BR" sz="4000" b="1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Cenário encontrado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B5AEEA-6F3D-E79C-9C25-7260496B3AD6}"/>
              </a:ext>
            </a:extLst>
          </p:cNvPr>
          <p:cNvSpPr txBox="1"/>
          <p:nvPr/>
        </p:nvSpPr>
        <p:spPr>
          <a:xfrm>
            <a:off x="1025878" y="1200556"/>
            <a:ext cx="8034271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Múltiplas Finalidades para um mesmo objeto/meta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Múltiplas Análises por Plano, podendo chegar a 4x o número de planos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Objetos genéricos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Metas sem mensurabilidade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Falta de planejamento das gestões anteriores no âmbito municipal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Baixo envio dos planos anteriores a 2024</a:t>
            </a:r>
          </a:p>
          <a:p>
            <a:pPr marL="285750" indent="-285750">
              <a:buFont typeface="Wingdings"/>
              <a:buChar char="ü"/>
            </a:pPr>
            <a:endParaRPr lang="pt-BR" sz="2400">
              <a:ea typeface="Calibri"/>
              <a:cs typeface="Calibri"/>
            </a:endParaRPr>
          </a:p>
          <a:p>
            <a:endParaRPr lang="pt-BR">
              <a:ea typeface="Calibri"/>
              <a:cs typeface="Calibri"/>
            </a:endParaRPr>
          </a:p>
          <a:p>
            <a:endParaRPr lang="pt-BR">
              <a:ea typeface="Calibri"/>
              <a:cs typeface="Calibri"/>
            </a:endParaRPr>
          </a:p>
        </p:txBody>
      </p:sp>
      <p:pic>
        <p:nvPicPr>
          <p:cNvPr id="3" name="Imagem 2" descr="Plano de Ação: Tire as ideias da sua empresa do papel! - Blog do Acelerato">
            <a:extLst>
              <a:ext uri="{FF2B5EF4-FFF2-40B4-BE49-F238E27FC236}">
                <a16:creationId xmlns:a16="http://schemas.microsoft.com/office/drawing/2014/main" id="{F5CDAA75-DD33-5B40-D532-335D95CD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73" y="5267080"/>
            <a:ext cx="2743198" cy="1460664"/>
          </a:xfrm>
          <a:prstGeom prst="rect">
            <a:avLst/>
          </a:prstGeom>
        </p:spPr>
      </p:pic>
      <p:pic>
        <p:nvPicPr>
          <p:cNvPr id="5" name="Imagem 4" descr="Instituto Transformente - Curitiba/PR Conheça 5 consequências da falta de  planejamento na sua carreira %">
            <a:extLst>
              <a:ext uri="{FF2B5EF4-FFF2-40B4-BE49-F238E27FC236}">
                <a16:creationId xmlns:a16="http://schemas.microsoft.com/office/drawing/2014/main" id="{55016FCC-7E9C-24DA-0092-D3B559AF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925" y="265083"/>
            <a:ext cx="2466975" cy="1847850"/>
          </a:xfrm>
          <a:prstGeom prst="rect">
            <a:avLst/>
          </a:prstGeom>
        </p:spPr>
      </p:pic>
      <p:pic>
        <p:nvPicPr>
          <p:cNvPr id="6" name="Imagem 5" descr="Imagens Desespero PNG e Vetor, com Fundo Transparente Para Download Grátis  | Pngtree">
            <a:extLst>
              <a:ext uri="{FF2B5EF4-FFF2-40B4-BE49-F238E27FC236}">
                <a16:creationId xmlns:a16="http://schemas.microsoft.com/office/drawing/2014/main" id="{7944A6EE-5EC6-B7CE-7182-D9592BAB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736" y="27189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9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15F16-66A8-CC8C-56A5-FD42F47A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8" y="192672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oppins"/>
                <a:ea typeface="Calibri Light"/>
                <a:cs typeface="Poppins"/>
              </a:rPr>
              <a:t>Novas Exigências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904B73-A95A-BF3F-B169-E64A3BFBBD32}"/>
              </a:ext>
            </a:extLst>
          </p:cNvPr>
          <p:cNvSpPr txBox="1"/>
          <p:nvPr/>
        </p:nvSpPr>
        <p:spPr>
          <a:xfrm>
            <a:off x="1252363" y="2183277"/>
            <a:ext cx="1006024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BR" sz="2800" dirty="0">
                <a:ea typeface="Calibri"/>
                <a:cs typeface="Calibri"/>
              </a:rPr>
              <a:t>Indicação do OBJETO e do VALOR pelo Parlamentar</a:t>
            </a:r>
          </a:p>
          <a:p>
            <a:pPr marL="285750" indent="-285750">
              <a:buFont typeface="Wingdings"/>
              <a:buChar char="ü"/>
            </a:pPr>
            <a:endParaRPr lang="pt-BR" sz="28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800" dirty="0">
                <a:ea typeface="Calibri"/>
                <a:cs typeface="Calibri"/>
              </a:rPr>
              <a:t>Preenchimento do Plano de Trabalho pelo Beneficiário</a:t>
            </a:r>
          </a:p>
          <a:p>
            <a:pPr marL="285750" indent="-285750">
              <a:buFont typeface="Wingdings"/>
              <a:buChar char="ü"/>
            </a:pPr>
            <a:endParaRPr lang="pt-BR" sz="28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800" dirty="0">
                <a:ea typeface="Calibri"/>
                <a:cs typeface="Calibri"/>
              </a:rPr>
              <a:t>Análise e Aprovação pelo Setorial</a:t>
            </a:r>
          </a:p>
        </p:txBody>
      </p:sp>
    </p:spTree>
    <p:extLst>
      <p:ext uri="{BB962C8B-B14F-4D97-AF65-F5344CB8AC3E}">
        <p14:creationId xmlns:p14="http://schemas.microsoft.com/office/powerpoint/2010/main" val="19778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1A00-D3BC-CAB3-1F42-7B8BA317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74881-8954-696C-E6E1-980A40A5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76621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oppins"/>
                <a:ea typeface="Calibri Light"/>
                <a:cs typeface="Poppins"/>
              </a:rPr>
              <a:t>O que pensamos para 2025</a:t>
            </a:r>
          </a:p>
        </p:txBody>
      </p:sp>
    </p:spTree>
    <p:extLst>
      <p:ext uri="{BB962C8B-B14F-4D97-AF65-F5344CB8AC3E}">
        <p14:creationId xmlns:p14="http://schemas.microsoft.com/office/powerpoint/2010/main" val="122005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CCBF7-64EF-4B8A-2339-30A2A6E7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083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Objetos Comuns/Padronizados</a:t>
            </a:r>
            <a:endParaRPr lang="pt-BR" dirty="0">
              <a:ea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B5AEEA-6F3D-E79C-9C25-7260496B3AD6}"/>
              </a:ext>
            </a:extLst>
          </p:cNvPr>
          <p:cNvSpPr txBox="1"/>
          <p:nvPr/>
        </p:nvSpPr>
        <p:spPr>
          <a:xfrm>
            <a:off x="998664" y="1377449"/>
            <a:ext cx="8034271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u="sng" dirty="0">
                <a:ea typeface="Calibri"/>
                <a:cs typeface="Calibri"/>
              </a:rPr>
              <a:t>PREMISSAS</a:t>
            </a:r>
          </a:p>
          <a:p>
            <a:endParaRPr lang="pt-BR" sz="2400" b="1" u="sng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Definição de Listagem com Objetos Padronizados por ministério</a:t>
            </a:r>
            <a:endParaRPr lang="pt-BR" dirty="0"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ü"/>
            </a:pPr>
            <a:r>
              <a:rPr lang="pt-BR" sz="2400" dirty="0">
                <a:ea typeface="Calibri"/>
                <a:cs typeface="Calibri"/>
              </a:rPr>
              <a:t>Não exclui objetos livres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Orientação ao parlamentar</a:t>
            </a:r>
          </a:p>
          <a:p>
            <a:endParaRPr lang="pt-BR" sz="2400" b="1" u="sng" dirty="0">
              <a:ea typeface="Calibri"/>
              <a:cs typeface="Calibri"/>
            </a:endParaRPr>
          </a:p>
          <a:p>
            <a:r>
              <a:rPr lang="pt-BR" sz="2400" b="1" u="sng" dirty="0">
                <a:ea typeface="Calibri"/>
                <a:cs typeface="Calibri"/>
              </a:rPr>
              <a:t>RESULTADOS ESPERADOS</a:t>
            </a: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Aceleração das análises</a:t>
            </a:r>
          </a:p>
          <a:p>
            <a:pPr marL="285750" indent="-285750">
              <a:buFont typeface="Wingdings"/>
              <a:buChar char="ü"/>
            </a:pPr>
            <a:endParaRPr lang="pt-BR" sz="24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 sz="2400" dirty="0">
                <a:ea typeface="Calibri"/>
                <a:cs typeface="Calibri"/>
              </a:rPr>
              <a:t>Indução da política</a:t>
            </a:r>
          </a:p>
          <a:p>
            <a:endParaRPr lang="pt-BR">
              <a:ea typeface="Calibri"/>
              <a:cs typeface="Calibri"/>
            </a:endParaRPr>
          </a:p>
        </p:txBody>
      </p:sp>
      <p:pic>
        <p:nvPicPr>
          <p:cNvPr id="3" name="Imagem 2" descr="Plano de Ação: Tire as ideias da sua empresa do papel! - Blog do Acelerato">
            <a:extLst>
              <a:ext uri="{FF2B5EF4-FFF2-40B4-BE49-F238E27FC236}">
                <a16:creationId xmlns:a16="http://schemas.microsoft.com/office/drawing/2014/main" id="{F5CDAA75-DD33-5B40-D532-335D95CD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73" y="4350751"/>
            <a:ext cx="2743198" cy="1460664"/>
          </a:xfrm>
          <a:prstGeom prst="rect">
            <a:avLst/>
          </a:prstGeom>
        </p:spPr>
      </p:pic>
      <p:pic>
        <p:nvPicPr>
          <p:cNvPr id="5" name="Imagem 4" descr="Instituto Transformente - Curitiba/PR Conheça 5 consequências da falta de  planejamento na sua carreira %">
            <a:extLst>
              <a:ext uri="{FF2B5EF4-FFF2-40B4-BE49-F238E27FC236}">
                <a16:creationId xmlns:a16="http://schemas.microsoft.com/office/drawing/2014/main" id="{55016FCC-7E9C-24DA-0092-D3B559AF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886" y="157550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0619DAF-3201-75B7-A9DB-3D8D5572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791000-2F18-2DC0-7580-05FF2852A13B}"/>
              </a:ext>
            </a:extLst>
          </p:cNvPr>
          <p:cNvSpPr txBox="1"/>
          <p:nvPr/>
        </p:nvSpPr>
        <p:spPr>
          <a:xfrm>
            <a:off x="966216" y="2314736"/>
            <a:ext cx="11012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7º No caso das emendas individuais impositivas previstas no 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inciso I do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caput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do art. 166-A da Constituição Federal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 autor da emenda deverá informar o objeto e o valor da transferência no momento da indicação do ente beneficiado, com destinação preferencial para obras inacabadas de sua autoria.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Os recursos da União repassados aos demais entes por meio de transferências especiais ficam também sujeitos à apreciação do Tribunal de Contas da União, nos termos de seu regimento interno.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FE96AC-1A86-9342-1A01-2FF5287063E9}"/>
              </a:ext>
            </a:extLst>
          </p:cNvPr>
          <p:cNvSpPr txBox="1"/>
          <p:nvPr/>
        </p:nvSpPr>
        <p:spPr>
          <a:xfrm>
            <a:off x="966216" y="1680742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000080"/>
                </a:solidFill>
                <a:effectLst/>
                <a:latin typeface="Arial" panose="020B0604020202020204" pitchFamily="34" charset="0"/>
                <a:hlinkClick r:id="rId3"/>
              </a:rPr>
              <a:t>LEI COMPLEMENTAR Nº 210, DE 25 DE NOVEMBRO DE 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06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98B5-E5BE-DDEB-9963-E94DFE9A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9B5CC38-1816-AB5D-331E-2581D899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6C54E4-A6E3-1812-29A2-08D79649CD10}"/>
              </a:ext>
            </a:extLst>
          </p:cNvPr>
          <p:cNvSpPr txBox="1"/>
          <p:nvPr/>
        </p:nvSpPr>
        <p:spPr>
          <a:xfrm>
            <a:off x="966216" y="2296448"/>
            <a:ext cx="110581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8º O beneficiário das emendas individuais impositivas previstas no 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inciso I do 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caput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do art. 166-A da Constituição Federal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deverá indicar no sistema Transferegov.br, ou em outro que vier a substituí-lo, a agência bancária e a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conta-corrente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específica em que serão depositados os recursos, para que seja realizado o depósito e possibilitada a movimentação do conjunto dos recursos.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O Poder Executivo do ente beneficiário das transferências especiais, a que se refere o 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inciso I do 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caput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do art. 166-A da Constituição Federal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deverá comunicar ao respectivo Poder Legislativo, ao Tribunal de Contas da União e aos tribunais de contas estaduais ou municipais, no prazo de 30 (trinta) dias, o valor do recurso recebido, o respectivo plano de trabalho e o cronograma de execução, do que dará ampla publicidade.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40E63E-276C-BFB5-5BE0-9CF0239AA66A}"/>
              </a:ext>
            </a:extLst>
          </p:cNvPr>
          <p:cNvSpPr txBox="1"/>
          <p:nvPr/>
        </p:nvSpPr>
        <p:spPr>
          <a:xfrm>
            <a:off x="966216" y="151456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000080"/>
                </a:solidFill>
                <a:effectLst/>
                <a:latin typeface="Arial" panose="020B0604020202020204" pitchFamily="34" charset="0"/>
                <a:hlinkClick r:id="rId3"/>
              </a:rPr>
              <a:t>LEI COMPLEMENTAR Nº 210, DE 25 DE NOVEMBRO DE 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74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F0C8-AAC2-B5CD-2DA3-754DFE7F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93A5875-49BA-0668-B3DB-66A50F34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A15BC09-9887-7B70-CC9A-0521912DD3A7}"/>
              </a:ext>
            </a:extLst>
          </p:cNvPr>
          <p:cNvSpPr txBox="1"/>
          <p:nvPr/>
        </p:nvSpPr>
        <p:spPr>
          <a:xfrm>
            <a:off x="966216" y="2296448"/>
            <a:ext cx="110307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1º Esta instrução normativa estabelece normas para a fiscalização, pelo Tribunal de Contas da União, das emendas individuais impositivas alocadas por meio das transferências especiais previstas no inciso I do art. 166-A da Constituição Federal, para fins de verificação do atendimento das condicionantes impostas nos incisos I e II do §1º, no inciso III do §2º e no §5º do art. 166-A do mencionado dispositivo constitucional.</a:t>
            </a:r>
          </a:p>
          <a:p>
            <a:pPr algn="just">
              <a:buNone/>
            </a:pPr>
            <a:endParaRPr lang="pt-BR" dirty="0">
              <a:solidFill>
                <a:srgbClr val="555555"/>
              </a:solidFill>
              <a:latin typeface="rawline"/>
            </a:endParaRPr>
          </a:p>
          <a:p>
            <a:pPr algn="just"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2º O ente federado beneficiado das transferências especiais deverá realizar a inserção de informações e documentos sobre a execução desses recursos na plataforma Transferegov.br (ou sistema/plataforma que vier a substituí-la), instituída pelo Decreto 11.271, de 5 dezembro de 2022, na forma e nos prazos estabelecidos nesta instrução normativa, para fins de transparência e controle social, assim como para possibilitar a verificação do cumprimento das condicionantes estabelecidas nos incisos I e II do §1º, no inciso III do §2º e no §5º do art. 166-A da Constituição Federal.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81A95E1-9F82-8F91-DE96-82B307D83B9A}"/>
              </a:ext>
            </a:extLst>
          </p:cNvPr>
          <p:cNvSpPr txBox="1"/>
          <p:nvPr/>
        </p:nvSpPr>
        <p:spPr>
          <a:xfrm>
            <a:off x="966216" y="151456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109163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49A7A-1BB6-4C2B-CBC8-ABC3BF04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EB9B567-7C66-02FC-FB44-8CA4F273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377367-FFDF-9438-F897-056222FDF58B}"/>
              </a:ext>
            </a:extLst>
          </p:cNvPr>
          <p:cNvSpPr txBox="1"/>
          <p:nvPr/>
        </p:nvSpPr>
        <p:spPr>
          <a:xfrm>
            <a:off x="966216" y="2296448"/>
            <a:ext cx="11003280" cy="38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§ 6º Em até sessenta dias após o recebimento dos recursos, o ente federado beneficiado fará a inserção, na plataforma Transferegov.br, de informações e documentos sobre a programação finalística da área na qual os recursos serão aplicados, observado o disposto no inciso III do § 2º e no § 5º do art. 166-A da Constituição Federal, contendo, no mínimo:</a:t>
            </a:r>
          </a:p>
          <a:p>
            <a:pPr fontAlgn="base">
              <a:spcAft>
                <a:spcPts val="1500"/>
              </a:spcAft>
            </a:pP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I - descrição do objeto a ser executado, com as metas a serem alcançadas;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II - estimativa dos recursos financeiros necessários à consecução do objeto,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discriminando os valores provenientes de transferências especiais e os oriundos de outras fontes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de recursos, se for o caso;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III - classificação orçamentária da despesa, informando o valor aplicado em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despesas correntes e em despesas de capital;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IV - previsão de prazo para conclusão do objeto a ser executado; e</a:t>
            </a:r>
            <a:br>
              <a:rPr lang="pt-BR" b="0" i="0" dirty="0">
                <a:solidFill>
                  <a:srgbClr val="FF0000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FF0000"/>
                </a:solidFill>
                <a:effectLst/>
                <a:latin typeface="rawline"/>
              </a:rPr>
              <a:t>V - notificação a que se refere o § 3º do art. 2º.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5778F9-ABD3-042F-6A75-B75F8DB4EEA7}"/>
              </a:ext>
            </a:extLst>
          </p:cNvPr>
          <p:cNvSpPr txBox="1"/>
          <p:nvPr/>
        </p:nvSpPr>
        <p:spPr>
          <a:xfrm>
            <a:off x="966216" y="151456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388689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1FD08-4AC2-0A7D-27A9-964F6950E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3B08460-AB5C-A7CB-9F0D-38381520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A6C865-A265-7FFE-42C3-6EE20A4AE3EF}"/>
              </a:ext>
            </a:extLst>
          </p:cNvPr>
          <p:cNvSpPr txBox="1"/>
          <p:nvPr/>
        </p:nvSpPr>
        <p:spPr>
          <a:xfrm>
            <a:off x="966216" y="2296448"/>
            <a:ext cx="1107643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3º O ente federado beneficiado das transferências especiais deverá elaborar relatório de gestão, que será inserido na plataforma Transferegov.br, contendo informações e documentos relacionados aos recursos recebidos.</a:t>
            </a:r>
          </a:p>
          <a:p>
            <a:pPr algn="just" fontAlgn="base">
              <a:spcAft>
                <a:spcPts val="1500"/>
              </a:spcAft>
              <a:buNone/>
            </a:pPr>
            <a:endParaRPr lang="pt-BR" dirty="0">
              <a:solidFill>
                <a:srgbClr val="555555"/>
              </a:solidFill>
              <a:latin typeface="rawline"/>
            </a:endParaRPr>
          </a:p>
          <a:p>
            <a:pPr algn="just"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§ 1º O relatório de gestão referido no caput deverá ser inserido na plataforma Transferegov.br </a:t>
            </a:r>
            <a:r>
              <a:rPr lang="pt-BR" b="1" i="0" u="sng" dirty="0">
                <a:solidFill>
                  <a:srgbClr val="555555"/>
                </a:solidFill>
                <a:effectLst/>
                <a:latin typeface="rawline"/>
              </a:rPr>
              <a:t>até o dia 30 de junho do ano subsequente ao recebimento dos recursos, devendo ser atualizado, anualmente, a cada dia 30 de junho, até o final da execução do objeto da aplicação dos recursos</a:t>
            </a: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, quando será inserido o relatório de gestão final.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48879E-575C-A09C-CC75-093065683FDF}"/>
              </a:ext>
            </a:extLst>
          </p:cNvPr>
          <p:cNvSpPr txBox="1"/>
          <p:nvPr/>
        </p:nvSpPr>
        <p:spPr>
          <a:xfrm>
            <a:off x="966216" y="151456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357165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FC20-327C-AF09-9D2A-B69676B0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B1204BA-7E31-3270-C576-806DF794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B97BBE-E35A-79B2-28D9-E8A0C3DB62FC}"/>
              </a:ext>
            </a:extLst>
          </p:cNvPr>
          <p:cNvSpPr txBox="1"/>
          <p:nvPr/>
        </p:nvSpPr>
        <p:spPr>
          <a:xfrm>
            <a:off x="838200" y="1610648"/>
            <a:ext cx="11131296" cy="499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3º ............................</a:t>
            </a:r>
            <a:endParaRPr lang="pt-BR" dirty="0">
              <a:solidFill>
                <a:srgbClr val="555555"/>
              </a:solidFill>
              <a:latin typeface="rawline"/>
            </a:endParaRPr>
          </a:p>
          <a:p>
            <a:pPr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§ 2º O relatório de gestão deverá conter o detalhamento do objeto, assim como detalhamento da execução orçamentária e financeira dos recursos recebidos, de modo a evidenciar o cumprimento do disposto nos incisos I e II do §1º, no inciso III do §2º e no §5º do art. 166-A da Constituição Federal, e será acompanhado das seguintes informações e documentos: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 - documentação relacionada aos procedimentos administrativos vinculados às contratações do objeto, de modo a evidenciar a correção dos procedimentos legais;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II - contratos celebrados, notas de empenho, notas fiscais, recibos, ordens bancárias, extratos da conta corrente de movimentação dos recursos e termos de recebimento de obras, fornecimento e serviços;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III - justificativa para os casos em que houver prorrogação do prazo de execução dos recursos, conforme incisos I e II do art. 5º;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IV - instauração de processo administrativo de apuração, inclusive processo administrativo disciplinar, quando constatado o desvio ou malversação de recursos públicos, irregularidade na execução do objeto ou gestão financeira da transferência especial, comunicando tal fato ao sistema de controle local; e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V - declaração expressa, assinada pelo responsável do órgão ou entidade pública encarregada da execução do objeto, de que cumpriu as condicionantes estabelecidas nos incisos I e II do §1º, no inciso III do §2º e no §5º do art. 166-A da Constituição Federal.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A7D291-3117-C29C-9291-0D38B891CDE1}"/>
              </a:ext>
            </a:extLst>
          </p:cNvPr>
          <p:cNvSpPr txBox="1"/>
          <p:nvPr/>
        </p:nvSpPr>
        <p:spPr>
          <a:xfrm>
            <a:off x="804672" y="114880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35199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3304D-2394-7C5F-0CEA-A32E21CB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a typeface="Calibri Light"/>
                <a:cs typeface="Calibri Light"/>
              </a:rPr>
              <a:t>Como chegamos até aqui?</a:t>
            </a:r>
            <a:r>
              <a:rPr lang="pt-BR" dirty="0">
                <a:ea typeface="Calibri Light"/>
                <a:cs typeface="Calibri Light"/>
              </a:rPr>
              <a:t> 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0CEC1BC-9043-ED1B-6E11-3294D3876321}"/>
              </a:ext>
            </a:extLst>
          </p:cNvPr>
          <p:cNvSpPr/>
          <p:nvPr/>
        </p:nvSpPr>
        <p:spPr>
          <a:xfrm>
            <a:off x="1388301" y="1816935"/>
            <a:ext cx="1137780" cy="5943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a typeface="Calibri"/>
                <a:cs typeface="Calibri"/>
              </a:rPr>
              <a:t>2014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68A99AD-7E61-6DE8-F47F-C4830781C730}"/>
              </a:ext>
            </a:extLst>
          </p:cNvPr>
          <p:cNvSpPr/>
          <p:nvPr/>
        </p:nvSpPr>
        <p:spPr>
          <a:xfrm>
            <a:off x="1388300" y="3061213"/>
            <a:ext cx="1137780" cy="5943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Calibri"/>
                <a:cs typeface="Calibri"/>
              </a:rPr>
              <a:t>2015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CA0F157-58C4-8656-EAC1-3175D2E23115}"/>
              </a:ext>
            </a:extLst>
          </p:cNvPr>
          <p:cNvSpPr/>
          <p:nvPr/>
        </p:nvSpPr>
        <p:spPr>
          <a:xfrm>
            <a:off x="1388299" y="4324782"/>
            <a:ext cx="1137780" cy="5943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a typeface="Calibri"/>
                <a:cs typeface="Calibri"/>
              </a:rPr>
              <a:t>2019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72DCF7F-6728-1A32-BEB7-E05855DB6A2B}"/>
              </a:ext>
            </a:extLst>
          </p:cNvPr>
          <p:cNvSpPr/>
          <p:nvPr/>
        </p:nvSpPr>
        <p:spPr>
          <a:xfrm>
            <a:off x="1388300" y="5540124"/>
            <a:ext cx="1137780" cy="594324"/>
          </a:xfrm>
          <a:prstGeom prst="roundRect">
            <a:avLst/>
          </a:prstGeom>
          <a:solidFill>
            <a:srgbClr val="00C4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a typeface="Calibri"/>
                <a:cs typeface="Calibri"/>
              </a:rPr>
              <a:t>2019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52C0C7D-0EB7-522B-0C35-056CBDC75EEA}"/>
              </a:ext>
            </a:extLst>
          </p:cNvPr>
          <p:cNvSpPr/>
          <p:nvPr/>
        </p:nvSpPr>
        <p:spPr>
          <a:xfrm>
            <a:off x="4812478" y="1816934"/>
            <a:ext cx="5179273" cy="5943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LDO 2014 - Tornou impositiva a execução das emendas individuais</a:t>
            </a:r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E47BC63-F0EC-C40F-55A6-1C5E4D2A8F54}"/>
              </a:ext>
            </a:extLst>
          </p:cNvPr>
          <p:cNvSpPr/>
          <p:nvPr/>
        </p:nvSpPr>
        <p:spPr>
          <a:xfrm>
            <a:off x="4812477" y="3061212"/>
            <a:ext cx="5179273" cy="5943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EC nº 86, de 2015 - Incluiu na CF a obrigatoriedade de execução das emendas individuais. </a:t>
            </a:r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057A71-4963-5957-BC52-62E3C3DD8E3E}"/>
              </a:ext>
            </a:extLst>
          </p:cNvPr>
          <p:cNvSpPr/>
          <p:nvPr/>
        </p:nvSpPr>
        <p:spPr>
          <a:xfrm>
            <a:off x="4812478" y="4324782"/>
            <a:ext cx="5179273" cy="5943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ea typeface="+mn-lt"/>
                <a:cs typeface="+mn-lt"/>
              </a:rPr>
              <a:t>EC nº 100, de 2019 - Estendeu a obrigatoriedade de execução para as emendas de bancada.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6C6C377-1D28-2E10-285A-39DFB2901DD8}"/>
              </a:ext>
            </a:extLst>
          </p:cNvPr>
          <p:cNvSpPr/>
          <p:nvPr/>
        </p:nvSpPr>
        <p:spPr>
          <a:xfrm>
            <a:off x="4812477" y="5540123"/>
            <a:ext cx="5179273" cy="594324"/>
          </a:xfrm>
          <a:prstGeom prst="roundRect">
            <a:avLst/>
          </a:prstGeom>
          <a:solidFill>
            <a:srgbClr val="00C4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ea typeface="+mn-lt"/>
                <a:cs typeface="+mn-lt"/>
              </a:rPr>
              <a:t>EC nº 105, de 2019 -Criou as transferências especiais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2932-8BE5-09A5-76A2-F8A80F74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199D477-480A-DF29-6EB1-994E9477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7E34CB-17A9-F769-B811-4ED174D008B5}"/>
              </a:ext>
            </a:extLst>
          </p:cNvPr>
          <p:cNvSpPr txBox="1"/>
          <p:nvPr/>
        </p:nvSpPr>
        <p:spPr>
          <a:xfrm>
            <a:off x="838200" y="1610648"/>
            <a:ext cx="11131296" cy="416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4º Os recursos recebidos por meio das transferências especiais de que trata o inciso I do art. 166-A da Constituição Federal </a:t>
            </a:r>
            <a:r>
              <a:rPr lang="pt-BR" b="1" i="0" u="sng" dirty="0">
                <a:solidFill>
                  <a:srgbClr val="555555"/>
                </a:solidFill>
                <a:effectLst/>
                <a:latin typeface="rawline"/>
              </a:rPr>
              <a:t>deverão ter a execução de seu objeto finalizada nos seguintes prazos</a:t>
            </a: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: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 - 36 meses, para transferências até R$ 2.500.000,00;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II - 48 meses, para transferências acima de R$ 2.500.000,00 até R$ 5.000.000,00;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ou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III - 60 meses, para transferências acima de R$ 5.000.000,00.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Parágrafo único. Os prazos previstos nos incisos I a III começarão a correr a partir do dia 1º de janeiro do ano seguinte ao recebimento dos recursos.</a:t>
            </a:r>
            <a:endParaRPr lang="pt-BR" dirty="0">
              <a:solidFill>
                <a:srgbClr val="555555"/>
              </a:solidFill>
              <a:latin typeface="rawline"/>
            </a:endParaRPr>
          </a:p>
          <a:p>
            <a:pPr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5º Os prazos de execução dispostos no artigo anterior </a:t>
            </a:r>
            <a:r>
              <a:rPr lang="pt-BR" b="1" i="0" u="sng" dirty="0">
                <a:solidFill>
                  <a:srgbClr val="555555"/>
                </a:solidFill>
                <a:effectLst/>
                <a:latin typeface="rawline"/>
              </a:rPr>
              <a:t>poderão ser prorrogados, excepcionalmente</a:t>
            </a: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, nos seguintes casos: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 - atraso na liberação dos recursos, caso em que a prorrogação será equivalente ao período de atraso; ou</a:t>
            </a: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II - paralisação da execução do objeto, por determinação judicial, recomendação ou determinação de órgãos de controle ou em razão de caso fortuito ou força maior, devidamente fundamentadas, pelo período correspondente à paralisação.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E4092AA-DE7A-C712-3076-8121F285D720}"/>
              </a:ext>
            </a:extLst>
          </p:cNvPr>
          <p:cNvSpPr txBox="1"/>
          <p:nvPr/>
        </p:nvSpPr>
        <p:spPr>
          <a:xfrm>
            <a:off x="804672" y="114880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35160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60A0-BA11-8BCE-6BA0-60791DCED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854737E-41FA-0E5F-7753-BA3474FC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90517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Arcabouço normativo</a:t>
            </a:r>
            <a:endParaRPr lang="pt-BR" dirty="0">
              <a:ea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D99103-31E7-25D2-BE11-AC849B240185}"/>
              </a:ext>
            </a:extLst>
          </p:cNvPr>
          <p:cNvSpPr txBox="1"/>
          <p:nvPr/>
        </p:nvSpPr>
        <p:spPr>
          <a:xfrm>
            <a:off x="804672" y="1830104"/>
            <a:ext cx="11131296" cy="222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500"/>
              </a:spcAft>
              <a:buNone/>
            </a:pP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Art. 8º As disposições dos §§ 1º e 2º do art. 3º e incisos I a III do art. 4º desta instrução normativa aplicam-se às transferências especiais cujos recursos já tenham sido transferidos aos entes federados beneficiados, mas cujo objeto ainda não tenha sido totalmente concluído.</a:t>
            </a:r>
          </a:p>
          <a:p>
            <a:pPr algn="just" fontAlgn="base">
              <a:spcAft>
                <a:spcPts val="1500"/>
              </a:spcAft>
            </a:pPr>
            <a:br>
              <a:rPr lang="pt-BR" b="0" i="0" dirty="0">
                <a:solidFill>
                  <a:srgbClr val="555555"/>
                </a:solidFill>
                <a:effectLst/>
                <a:latin typeface="rawline"/>
              </a:rPr>
            </a:b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Parágrafo único. Para os entes federados beneficiados que se enquadrem no caput, o prazo para a adoção das providências previstas nos §§ 1º e 2º do art. 3º e nos incisos I a III do art. 4º começará a contar a partir do primeiro dia útil do ano subsequente ao ano de publicação desta instrução normativa.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1D9A986-333D-3858-669B-231B7C10414A}"/>
              </a:ext>
            </a:extLst>
          </p:cNvPr>
          <p:cNvSpPr txBox="1"/>
          <p:nvPr/>
        </p:nvSpPr>
        <p:spPr>
          <a:xfrm>
            <a:off x="804672" y="1148804"/>
            <a:ext cx="1032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- TCU Nº 93, DE 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265467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A00EED4-A211-5C7C-1D24-E97C54280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75" y="315685"/>
            <a:ext cx="4005072" cy="107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É Recurso Público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0A3A047-7E28-3C55-EDB0-8554462B8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9" name="Imagem 29" descr="Logotipo&#10;&#10;Descrição gerada automaticamente">
            <a:extLst>
              <a:ext uri="{FF2B5EF4-FFF2-40B4-BE49-F238E27FC236}">
                <a16:creationId xmlns:a16="http://schemas.microsoft.com/office/drawing/2014/main" id="{5F6C3AA4-CDEF-CD34-4F73-E3F09921C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12" y="5841418"/>
            <a:ext cx="2743200" cy="8753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3EB34D-AB7A-3717-B65E-2C32CA8E0C56}"/>
              </a:ext>
            </a:extLst>
          </p:cNvPr>
          <p:cNvSpPr txBox="1"/>
          <p:nvPr/>
        </p:nvSpPr>
        <p:spPr>
          <a:xfrm>
            <a:off x="927721" y="1386595"/>
            <a:ext cx="56274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- Segue todas as normas de Licitação, Orçamento, Parcerias;</a:t>
            </a:r>
          </a:p>
          <a:p>
            <a:endParaRPr lang="pt-BR" sz="2800" dirty="0"/>
          </a:p>
          <a:p>
            <a:pPr marL="342900" indent="-342900">
              <a:buFontTx/>
              <a:buChar char="-"/>
            </a:pPr>
            <a:r>
              <a:rPr lang="pt-BR" sz="2800" dirty="0"/>
              <a:t>É passível de fiscalização de órgãos de controle;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pic>
        <p:nvPicPr>
          <p:cNvPr id="3" name="Picture 2" descr="Dinheiro público é seu também - O Legislativo para crianças - Câmara dos  Deputados">
            <a:extLst>
              <a:ext uri="{FF2B5EF4-FFF2-40B4-BE49-F238E27FC236}">
                <a16:creationId xmlns:a16="http://schemas.microsoft.com/office/drawing/2014/main" id="{901651F4-47BD-2CA3-E258-5D9641AD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44" y="1507817"/>
            <a:ext cx="4940184" cy="19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4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829B6-A4CD-BA63-B85B-8F45973A4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6FF5D74-851C-D836-13F1-B5F19FEE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55"/>
          <a:stretch/>
        </p:blipFill>
        <p:spPr>
          <a:xfrm flipV="1">
            <a:off x="11832027" y="2197815"/>
            <a:ext cx="359973" cy="466018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0A7743-8DA1-79C3-CF74-C70A0CA2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8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Poppins" panose="00000500000000000000" pitchFamily="2" charset="0"/>
                <a:ea typeface="Calibri Light"/>
                <a:cs typeface="Poppins" panose="00000500000000000000" pitchFamily="2" charset="0"/>
              </a:rPr>
              <a:t>Obrigado!</a:t>
            </a:r>
            <a:endParaRPr lang="pt-BR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m 7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BFE5E335-3D2C-5216-A923-26ECFF9F8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25" y="5830230"/>
            <a:ext cx="2639350" cy="523180"/>
          </a:xfrm>
          <a:prstGeom prst="rect">
            <a:avLst/>
          </a:prstGeom>
        </p:spPr>
      </p:pic>
      <p:sp>
        <p:nvSpPr>
          <p:cNvPr id="9" name="Google Shape;110;g25a7a861680_0_7">
            <a:extLst>
              <a:ext uri="{FF2B5EF4-FFF2-40B4-BE49-F238E27FC236}">
                <a16:creationId xmlns:a16="http://schemas.microsoft.com/office/drawing/2014/main" id="{BE19A49F-0025-5D9A-0EC6-1392916474F9}"/>
              </a:ext>
            </a:extLst>
          </p:cNvPr>
          <p:cNvSpPr txBox="1"/>
          <p:nvPr/>
        </p:nvSpPr>
        <p:spPr>
          <a:xfrm>
            <a:off x="2298252" y="4917260"/>
            <a:ext cx="75954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Diretoria de Transferências e Parcerias da União | DTPAR</a:t>
            </a:r>
          </a:p>
          <a:p>
            <a:pPr algn="ctr"/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Secretaria de Gestão e Inovação</a:t>
            </a:r>
          </a:p>
        </p:txBody>
      </p:sp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AF12A98E-270A-3F2D-CF9A-006E0C0F2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26" y="758752"/>
            <a:ext cx="1947548" cy="15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2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29358BC-F313-8E45-C3AE-D26416983D5D}"/>
              </a:ext>
            </a:extLst>
          </p:cNvPr>
          <p:cNvSpPr txBox="1"/>
          <p:nvPr/>
        </p:nvSpPr>
        <p:spPr>
          <a:xfrm>
            <a:off x="2541154" y="500280"/>
            <a:ext cx="83362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Transferências Especiais</a:t>
            </a:r>
            <a:endParaRPr lang="pt-BR" dirty="0">
              <a:ea typeface="+mj-ea"/>
              <a:cs typeface="+mj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0316F84-0C44-B6D7-AACC-3A11B3F9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B8D3371-0C13-E3AE-A444-DA24EBC1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50" y="504427"/>
            <a:ext cx="1519092" cy="827109"/>
          </a:xfrm>
          <a:prstGeom prst="rect">
            <a:avLst/>
          </a:prstGeom>
        </p:spPr>
      </p:pic>
      <p:sp>
        <p:nvSpPr>
          <p:cNvPr id="8" name="Símbolo de &quot;Não Permitido&quot; 7">
            <a:extLst>
              <a:ext uri="{FF2B5EF4-FFF2-40B4-BE49-F238E27FC236}">
                <a16:creationId xmlns:a16="http://schemas.microsoft.com/office/drawing/2014/main" id="{8A5DFB66-1A15-5FD9-D911-9EE1D002CD7B}"/>
              </a:ext>
            </a:extLst>
          </p:cNvPr>
          <p:cNvSpPr/>
          <p:nvPr/>
        </p:nvSpPr>
        <p:spPr>
          <a:xfrm>
            <a:off x="913590" y="324136"/>
            <a:ext cx="2546613" cy="119945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8DF6DC-8BF1-D03E-4A35-C906F9275F12}"/>
              </a:ext>
            </a:extLst>
          </p:cNvPr>
          <p:cNvSpPr txBox="1"/>
          <p:nvPr/>
        </p:nvSpPr>
        <p:spPr>
          <a:xfrm>
            <a:off x="717636" y="3879924"/>
            <a:ext cx="480994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/>
              <a:t>É </a:t>
            </a:r>
            <a:r>
              <a:rPr lang="pt-BR" sz="2000" b="1" dirty="0">
                <a:solidFill>
                  <a:srgbClr val="FF0000"/>
                </a:solidFill>
              </a:rPr>
              <a:t>vedado</a:t>
            </a:r>
            <a:r>
              <a:rPr lang="pt-BR" sz="2000" dirty="0"/>
              <a:t> o uso de recursos de Transferências Especiais:</a:t>
            </a:r>
            <a:endParaRPr lang="pt-BR" sz="2000" dirty="0">
              <a:cs typeface="Calibri"/>
            </a:endParaRPr>
          </a:p>
          <a:p>
            <a:endParaRPr lang="pt-BR" sz="20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2000" dirty="0"/>
              <a:t>despesas com </a:t>
            </a:r>
            <a:r>
              <a:rPr lang="pt-BR" sz="2000" b="1" dirty="0">
                <a:solidFill>
                  <a:srgbClr val="FF0000"/>
                </a:solidFill>
              </a:rPr>
              <a:t>pessoal</a:t>
            </a:r>
            <a:r>
              <a:rPr lang="pt-BR" sz="2000" b="1" dirty="0"/>
              <a:t> </a:t>
            </a:r>
            <a:r>
              <a:rPr lang="pt-BR" sz="2000" dirty="0"/>
              <a:t>e encargos sociais relativas a ativos e inativos, e com pensionistas; e</a:t>
            </a:r>
            <a:endParaRPr lang="pt-BR" sz="2000" dirty="0">
              <a:cs typeface="Calibri"/>
            </a:endParaRPr>
          </a:p>
          <a:p>
            <a:endParaRPr lang="pt-BR" sz="20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2000" dirty="0"/>
              <a:t>encargos referentes ao serviço da </a:t>
            </a:r>
            <a:r>
              <a:rPr lang="pt-BR" sz="2000" b="1" dirty="0">
                <a:solidFill>
                  <a:srgbClr val="FF0000"/>
                </a:solidFill>
              </a:rPr>
              <a:t>dívida</a:t>
            </a:r>
            <a:r>
              <a:rPr lang="pt-BR" sz="2000" dirty="0"/>
              <a:t>.</a:t>
            </a:r>
            <a:endParaRPr lang="pt-BR" sz="2000" dirty="0">
              <a:cs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530A258-CC3F-8999-3997-AEEEC5BEA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77" y="2343570"/>
            <a:ext cx="1364448" cy="137204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4418C95-BF6B-BF35-EE4A-58D1BBDC7D4F}"/>
              </a:ext>
            </a:extLst>
          </p:cNvPr>
          <p:cNvSpPr txBox="1"/>
          <p:nvPr/>
        </p:nvSpPr>
        <p:spPr>
          <a:xfrm>
            <a:off x="5810628" y="3029593"/>
            <a:ext cx="5658346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/>
              <a:t>Só podem ser destinados para </a:t>
            </a:r>
            <a:r>
              <a:rPr lang="pt-BR" sz="2000" b="1" dirty="0">
                <a:solidFill>
                  <a:srgbClr val="FF0000"/>
                </a:solidFill>
              </a:rPr>
              <a:t>Estados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FF0000"/>
                </a:solidFill>
              </a:rPr>
              <a:t>Municípios</a:t>
            </a:r>
            <a:r>
              <a:rPr lang="pt-BR" sz="2000" dirty="0"/>
              <a:t>.</a:t>
            </a:r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/>
              <a:t>Esses recursos </a:t>
            </a:r>
            <a:r>
              <a:rPr lang="pt-BR" sz="2000" b="1" dirty="0">
                <a:solidFill>
                  <a:srgbClr val="FF0000"/>
                </a:solidFill>
              </a:rPr>
              <a:t>não contabilizam para a cota</a:t>
            </a:r>
            <a:r>
              <a:rPr lang="pt-BR" sz="2000" dirty="0"/>
              <a:t> de 50% da </a:t>
            </a:r>
            <a:r>
              <a:rPr lang="pt-BR" sz="2000" b="1" dirty="0">
                <a:solidFill>
                  <a:srgbClr val="FF0000"/>
                </a:solidFill>
              </a:rPr>
              <a:t>Saúde</a:t>
            </a:r>
            <a:r>
              <a:rPr lang="pt-BR" sz="2000" dirty="0"/>
              <a:t>.</a:t>
            </a:r>
            <a:endParaRPr lang="pt-BR" sz="2000" dirty="0">
              <a:cs typeface="Calibri"/>
            </a:endParaRPr>
          </a:p>
          <a:p>
            <a:pPr marL="342900" indent="-342900">
              <a:buFontTx/>
              <a:buChar char="-"/>
            </a:pPr>
            <a:endParaRPr lang="pt-BR" sz="2000" dirty="0"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2000" dirty="0"/>
              <a:t>O parlamentar é obrigado a destinar </a:t>
            </a:r>
            <a:r>
              <a:rPr lang="pt-BR" sz="2000" b="1" dirty="0">
                <a:solidFill>
                  <a:srgbClr val="FF0000"/>
                </a:solidFill>
              </a:rPr>
              <a:t>70%</a:t>
            </a:r>
            <a:r>
              <a:rPr lang="pt-BR" sz="2000" dirty="0"/>
              <a:t> das suas transferências especiais para </a:t>
            </a:r>
            <a:r>
              <a:rPr lang="pt-BR" sz="2000" b="1" dirty="0">
                <a:solidFill>
                  <a:srgbClr val="FF0000"/>
                </a:solidFill>
              </a:rPr>
              <a:t>Capital</a:t>
            </a:r>
            <a:r>
              <a:rPr lang="pt-BR" sz="2000" dirty="0">
                <a:solidFill>
                  <a:srgbClr val="FF0000"/>
                </a:solidFill>
              </a:rPr>
              <a:t>.</a:t>
            </a:r>
            <a:endParaRPr lang="pt-BR" sz="2000" dirty="0">
              <a:solidFill>
                <a:srgbClr val="FF0000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endParaRPr lang="pt-BR" sz="2000" dirty="0">
              <a:cs typeface="Calibri"/>
            </a:endParaRPr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pic>
        <p:nvPicPr>
          <p:cNvPr id="19" name="Picture 4" descr="80,751 imagens de Atenção simbolo, Atenção simbolo fotografias de stock |  Depositphotos">
            <a:extLst>
              <a:ext uri="{FF2B5EF4-FFF2-40B4-BE49-F238E27FC236}">
                <a16:creationId xmlns:a16="http://schemas.microsoft.com/office/drawing/2014/main" id="{A83E15D2-E72D-17F6-BD84-C5124FBD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93" y="1331536"/>
            <a:ext cx="1390167" cy="13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15B9201-ED2D-75DD-A6AF-CD38A1A14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15" y="6098125"/>
            <a:ext cx="2287590" cy="4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15F16-66A8-CC8C-56A5-FD42F47A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24" y="-220012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oppins"/>
                <a:ea typeface="Calibri Light"/>
                <a:cs typeface="Poppins"/>
              </a:rPr>
              <a:t>O que são Transferências Especiais(PIX)?</a:t>
            </a:r>
            <a:endParaRPr lang="pt-BR" sz="3600" b="1" dirty="0">
              <a:latin typeface="Poppins"/>
              <a:cs typeface="Poppin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8A4067-4110-43F4-CEE8-25CC941A7272}"/>
              </a:ext>
            </a:extLst>
          </p:cNvPr>
          <p:cNvSpPr txBox="1"/>
          <p:nvPr/>
        </p:nvSpPr>
        <p:spPr>
          <a:xfrm>
            <a:off x="1265745" y="1715420"/>
            <a:ext cx="482560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ea typeface="Calibri"/>
                <a:cs typeface="Calibri"/>
              </a:rPr>
              <a:t>Pagamento Centralizado STN</a:t>
            </a:r>
            <a:endParaRPr lang="pt-BR" dirty="0"/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Processo automatizado e transparente da União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Execução em Políticas Públicas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Não tem instrumento</a:t>
            </a:r>
          </a:p>
          <a:p>
            <a:endParaRPr lang="pt-BR" dirty="0"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23D029A-CF97-7480-5C60-E734020DEDF0}"/>
              </a:ext>
            </a:extLst>
          </p:cNvPr>
          <p:cNvCxnSpPr>
            <a:cxnSpLocks/>
          </p:cNvCxnSpPr>
          <p:nvPr/>
        </p:nvCxnSpPr>
        <p:spPr>
          <a:xfrm>
            <a:off x="1878143" y="5378541"/>
            <a:ext cx="76390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EC45498C-F2F6-ACFB-45EE-C256065B3CBC}"/>
              </a:ext>
            </a:extLst>
          </p:cNvPr>
          <p:cNvSpPr/>
          <p:nvPr/>
        </p:nvSpPr>
        <p:spPr>
          <a:xfrm>
            <a:off x="1878143" y="5273385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229CA6-DC77-AE63-716D-85A3CDCBEBBA}"/>
              </a:ext>
            </a:extLst>
          </p:cNvPr>
          <p:cNvSpPr/>
          <p:nvPr/>
        </p:nvSpPr>
        <p:spPr>
          <a:xfrm>
            <a:off x="3735328" y="5273385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6AB3B5D-33CE-931A-F3B5-D43E8FC5285F}"/>
              </a:ext>
            </a:extLst>
          </p:cNvPr>
          <p:cNvSpPr/>
          <p:nvPr/>
        </p:nvSpPr>
        <p:spPr>
          <a:xfrm>
            <a:off x="5592513" y="5273385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8AF2903-1FBD-9372-511A-492CB4A0B447}"/>
              </a:ext>
            </a:extLst>
          </p:cNvPr>
          <p:cNvSpPr/>
          <p:nvPr/>
        </p:nvSpPr>
        <p:spPr>
          <a:xfrm>
            <a:off x="7449698" y="5273385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47B66D8-7F4D-32A0-063B-E02B268E63AB}"/>
              </a:ext>
            </a:extLst>
          </p:cNvPr>
          <p:cNvSpPr/>
          <p:nvPr/>
        </p:nvSpPr>
        <p:spPr>
          <a:xfrm>
            <a:off x="9306881" y="5273385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F3C1B22-7BD1-E1BD-18F7-BF1EC0CDA7DC}"/>
              </a:ext>
            </a:extLst>
          </p:cNvPr>
          <p:cNvSpPr txBox="1"/>
          <p:nvPr/>
        </p:nvSpPr>
        <p:spPr>
          <a:xfrm>
            <a:off x="1398083" y="5748873"/>
            <a:ext cx="117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535043-B295-B8FE-0F57-E64536F1B037}"/>
              </a:ext>
            </a:extLst>
          </p:cNvPr>
          <p:cNvSpPr txBox="1"/>
          <p:nvPr/>
        </p:nvSpPr>
        <p:spPr>
          <a:xfrm>
            <a:off x="3194022" y="5748872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A5D9BC-7F0F-0AB5-6546-C3375B6F5907}"/>
              </a:ext>
            </a:extLst>
          </p:cNvPr>
          <p:cNvSpPr txBox="1"/>
          <p:nvPr/>
        </p:nvSpPr>
        <p:spPr>
          <a:xfrm>
            <a:off x="5051207" y="5748872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60042BD-DD19-C9F6-64B8-CDCDA638140A}"/>
              </a:ext>
            </a:extLst>
          </p:cNvPr>
          <p:cNvSpPr txBox="1"/>
          <p:nvPr/>
        </p:nvSpPr>
        <p:spPr>
          <a:xfrm>
            <a:off x="6969638" y="5748872"/>
            <a:ext cx="1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19F0738-ABF6-6109-7886-C7F2C8F1A83B}"/>
              </a:ext>
            </a:extLst>
          </p:cNvPr>
          <p:cNvSpPr txBox="1"/>
          <p:nvPr/>
        </p:nvSpPr>
        <p:spPr>
          <a:xfrm>
            <a:off x="8826823" y="5748872"/>
            <a:ext cx="1170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(facultativo)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683BEB3-D152-010E-5A96-25798887EB22}"/>
              </a:ext>
            </a:extLst>
          </p:cNvPr>
          <p:cNvSpPr/>
          <p:nvPr/>
        </p:nvSpPr>
        <p:spPr>
          <a:xfrm>
            <a:off x="10336343" y="4978431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2020 a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5CAE51-EC26-0B70-2715-AE3512184A58}"/>
              </a:ext>
            </a:extLst>
          </p:cNvPr>
          <p:cNvSpPr txBox="1"/>
          <p:nvPr/>
        </p:nvSpPr>
        <p:spPr>
          <a:xfrm>
            <a:off x="8482226" y="1112648"/>
            <a:ext cx="301637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ea typeface="Calibri"/>
                <a:cs typeface="Calibri"/>
              </a:rPr>
              <a:t>IN TCU 93/2024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ADI 7688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ADPF 854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Portaria Conjunta 115/2024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>
                <a:ea typeface="Calibri"/>
                <a:cs typeface="Calibri"/>
              </a:rPr>
              <a:t>Portaria Conjunta 02/2025</a:t>
            </a:r>
          </a:p>
          <a:p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Lei Complementar 210/2024</a:t>
            </a:r>
          </a:p>
        </p:txBody>
      </p:sp>
    </p:spTree>
    <p:extLst>
      <p:ext uri="{BB962C8B-B14F-4D97-AF65-F5344CB8AC3E}">
        <p14:creationId xmlns:p14="http://schemas.microsoft.com/office/powerpoint/2010/main" val="195552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E2F2-0CE7-11A5-68B8-4A7A05DD4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g25a7a861680_0_7">
            <a:extLst>
              <a:ext uri="{FF2B5EF4-FFF2-40B4-BE49-F238E27FC236}">
                <a16:creationId xmlns:a16="http://schemas.microsoft.com/office/drawing/2014/main" id="{F6A96693-1C80-FDED-3E7B-B305AAD7A392}"/>
              </a:ext>
            </a:extLst>
          </p:cNvPr>
          <p:cNvSpPr txBox="1"/>
          <p:nvPr/>
        </p:nvSpPr>
        <p:spPr>
          <a:xfrm>
            <a:off x="965431" y="752356"/>
            <a:ext cx="9616243" cy="191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pt-BR" sz="1900" b="1" dirty="0">
                <a:solidFill>
                  <a:srgbClr val="3C3C3C"/>
                </a:solidFill>
                <a:latin typeface="Poppins"/>
                <a:cs typeface="Poppins"/>
              </a:rPr>
              <a:t>Números Iniciais das Transferências Especiais</a:t>
            </a:r>
            <a:endParaRPr lang="pt-BR" dirty="0">
              <a:latin typeface="Poppins"/>
              <a:ea typeface="Calibri" panose="020F0502020204030204"/>
              <a:cs typeface="Poppins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pt-BR" sz="1900" b="1">
              <a:solidFill>
                <a:srgbClr val="3C3C3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50"/>
              </a:spcBef>
              <a:spcAft>
                <a:spcPts val="50"/>
              </a:spcAft>
            </a:pPr>
            <a:r>
              <a:rPr lang="pt-BR" sz="3600" b="1" dirty="0">
                <a:solidFill>
                  <a:srgbClr val="3C3C3C"/>
                </a:solidFill>
                <a:latin typeface="Poppins"/>
                <a:cs typeface="Poppins"/>
              </a:rPr>
              <a:t>   </a:t>
            </a:r>
            <a:endParaRPr lang="pt-BR" sz="3600" b="1" dirty="0">
              <a:solidFill>
                <a:srgbClr val="3C3C3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50"/>
              </a:spcBef>
              <a:spcAft>
                <a:spcPts val="50"/>
              </a:spcAft>
            </a:pPr>
            <a:endParaRPr lang="pt-BR">
              <a:solidFill>
                <a:srgbClr val="3C3C3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50"/>
              </a:spcBef>
              <a:spcAft>
                <a:spcPts val="50"/>
              </a:spcAft>
            </a:pPr>
            <a:endParaRPr lang="pt-BR">
              <a:solidFill>
                <a:srgbClr val="3C3C3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Google Shape;110;g25a7a861680_0_7">
            <a:extLst>
              <a:ext uri="{FF2B5EF4-FFF2-40B4-BE49-F238E27FC236}">
                <a16:creationId xmlns:a16="http://schemas.microsoft.com/office/drawing/2014/main" id="{613F14DC-BD8D-A64D-6531-63BD47898266}"/>
              </a:ext>
            </a:extLst>
          </p:cNvPr>
          <p:cNvSpPr txBox="1"/>
          <p:nvPr/>
        </p:nvSpPr>
        <p:spPr>
          <a:xfrm rot="16200000">
            <a:off x="8171096" y="2615063"/>
            <a:ext cx="6590371" cy="1446509"/>
          </a:xfrm>
          <a:prstGeom prst="rect">
            <a:avLst/>
          </a:prstGeom>
          <a:solidFill>
            <a:srgbClr val="C2F4F6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8800" b="1">
                <a:solidFill>
                  <a:schemeClr val="bg1">
                    <a:lumMod val="85000"/>
                  </a:schemeClr>
                </a:solidFill>
                <a:latin typeface="Poppins"/>
                <a:cs typeface="Poppins"/>
              </a:rPr>
              <a:t>2020-2024</a:t>
            </a:r>
          </a:p>
        </p:txBody>
      </p:sp>
      <p:pic>
        <p:nvPicPr>
          <p:cNvPr id="4" name="Imagem 3" descr="Gráfico&#10;&#10;O conteúdo gerado por IA pode estar incorreto.">
            <a:extLst>
              <a:ext uri="{FF2B5EF4-FFF2-40B4-BE49-F238E27FC236}">
                <a16:creationId xmlns:a16="http://schemas.microsoft.com/office/drawing/2014/main" id="{900CCB18-7E81-C600-3BAC-383B76A8C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79" y="1710401"/>
            <a:ext cx="4886568" cy="3118895"/>
          </a:xfrm>
          <a:prstGeom prst="rect">
            <a:avLst/>
          </a:prstGeom>
        </p:spPr>
      </p:pic>
      <p:pic>
        <p:nvPicPr>
          <p:cNvPr id="6" name="Imagem 5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69977F57-A98C-F74D-3F09-AF7887CB1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853" y="1710401"/>
            <a:ext cx="4616371" cy="31188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A8E4CE-DFB2-88AF-DC72-3F9ED686F7DB}"/>
              </a:ext>
            </a:extLst>
          </p:cNvPr>
          <p:cNvSpPr txBox="1"/>
          <p:nvPr/>
        </p:nvSpPr>
        <p:spPr>
          <a:xfrm>
            <a:off x="7145438" y="512951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>
                <a:solidFill>
                  <a:srgbClr val="3C3C3C"/>
                </a:solidFill>
                <a:latin typeface="Poppins"/>
              </a:rPr>
              <a:t>R$ 20,7 Bi </a:t>
            </a: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61AB04-D9E4-11B7-7BF7-808835FD6DE2}"/>
              </a:ext>
            </a:extLst>
          </p:cNvPr>
          <p:cNvSpPr txBox="1"/>
          <p:nvPr/>
        </p:nvSpPr>
        <p:spPr>
          <a:xfrm>
            <a:off x="962628" y="5129514"/>
            <a:ext cx="4884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3C3C3C"/>
                </a:solidFill>
                <a:latin typeface="Poppins"/>
              </a:rPr>
              <a:t>34.367 Planos cientes</a:t>
            </a:r>
            <a:r>
              <a:rPr lang="pt-BR" sz="3200" dirty="0">
                <a:latin typeface="Poppins"/>
                <a:cs typeface="Poppins"/>
              </a:rPr>
              <a:t>​</a:t>
            </a:r>
            <a:endParaRPr lang="pt-BR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15F16-66A8-CC8C-56A5-FD42F47A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76621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oppins"/>
                <a:ea typeface="Calibri Light"/>
                <a:cs typeface="Poppins"/>
              </a:rPr>
              <a:t>Fluxo das Transferências Especiais </a:t>
            </a:r>
            <a:endParaRPr lang="pt-BR" sz="36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7160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573885B-63D1-DA1D-20A0-1101305E58F9}"/>
              </a:ext>
            </a:extLst>
          </p:cNvPr>
          <p:cNvCxnSpPr>
            <a:cxnSpLocks/>
            <a:stCxn id="2" idx="2"/>
            <a:endCxn id="6" idx="6"/>
          </p:cNvCxnSpPr>
          <p:nvPr/>
        </p:nvCxnSpPr>
        <p:spPr>
          <a:xfrm>
            <a:off x="2395728" y="964692"/>
            <a:ext cx="76390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9B707DF8-4147-A4F1-3880-D035CC634BB3}"/>
              </a:ext>
            </a:extLst>
          </p:cNvPr>
          <p:cNvSpPr/>
          <p:nvPr/>
        </p:nvSpPr>
        <p:spPr>
          <a:xfrm>
            <a:off x="2395728" y="859536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70692BF-82B4-5EB7-155B-5A26B42C0358}"/>
              </a:ext>
            </a:extLst>
          </p:cNvPr>
          <p:cNvSpPr/>
          <p:nvPr/>
        </p:nvSpPr>
        <p:spPr>
          <a:xfrm>
            <a:off x="4252913" y="859536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7EE2BDF-3FDB-453F-C029-3732C1CA21CC}"/>
              </a:ext>
            </a:extLst>
          </p:cNvPr>
          <p:cNvSpPr/>
          <p:nvPr/>
        </p:nvSpPr>
        <p:spPr>
          <a:xfrm>
            <a:off x="6110098" y="859536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DFA56B6-7721-50F4-26D6-79897CF3C754}"/>
              </a:ext>
            </a:extLst>
          </p:cNvPr>
          <p:cNvSpPr/>
          <p:nvPr/>
        </p:nvSpPr>
        <p:spPr>
          <a:xfrm>
            <a:off x="7967283" y="859536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776E5D6-B489-2E8B-A559-6E8287B8ECAE}"/>
              </a:ext>
            </a:extLst>
          </p:cNvPr>
          <p:cNvSpPr/>
          <p:nvPr/>
        </p:nvSpPr>
        <p:spPr>
          <a:xfrm>
            <a:off x="9824466" y="859536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C2F35E-1C41-D2E7-10BE-62C9636BBDD3}"/>
              </a:ext>
            </a:extLst>
          </p:cNvPr>
          <p:cNvSpPr txBox="1"/>
          <p:nvPr/>
        </p:nvSpPr>
        <p:spPr>
          <a:xfrm>
            <a:off x="1915668" y="1335024"/>
            <a:ext cx="117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7B8CBB-7837-9AF5-E829-A7987B534128}"/>
              </a:ext>
            </a:extLst>
          </p:cNvPr>
          <p:cNvSpPr txBox="1"/>
          <p:nvPr/>
        </p:nvSpPr>
        <p:spPr>
          <a:xfrm>
            <a:off x="3711607" y="1335023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C912B0-6ABE-3DAA-AF69-DF0FA9EE7247}"/>
              </a:ext>
            </a:extLst>
          </p:cNvPr>
          <p:cNvSpPr txBox="1"/>
          <p:nvPr/>
        </p:nvSpPr>
        <p:spPr>
          <a:xfrm>
            <a:off x="5568792" y="1335023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5FADB4-3E76-2008-F573-F0A410E3C136}"/>
              </a:ext>
            </a:extLst>
          </p:cNvPr>
          <p:cNvSpPr txBox="1"/>
          <p:nvPr/>
        </p:nvSpPr>
        <p:spPr>
          <a:xfrm>
            <a:off x="7487223" y="1335023"/>
            <a:ext cx="1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C5781BA-132A-5B94-BA9D-535344E774F5}"/>
              </a:ext>
            </a:extLst>
          </p:cNvPr>
          <p:cNvSpPr txBox="1"/>
          <p:nvPr/>
        </p:nvSpPr>
        <p:spPr>
          <a:xfrm>
            <a:off x="9344408" y="1335023"/>
            <a:ext cx="1170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(facultativo)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9AE46A77-4565-1706-BEE5-224A6ACCF5A9}"/>
              </a:ext>
            </a:extLst>
          </p:cNvPr>
          <p:cNvCxnSpPr>
            <a:cxnSpLocks/>
            <a:stCxn id="36" idx="2"/>
            <a:endCxn id="30" idx="6"/>
          </p:cNvCxnSpPr>
          <p:nvPr/>
        </p:nvCxnSpPr>
        <p:spPr>
          <a:xfrm>
            <a:off x="1691641" y="2772156"/>
            <a:ext cx="84482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246626F0-8B30-F0E6-962D-5856E920E4B0}"/>
              </a:ext>
            </a:extLst>
          </p:cNvPr>
          <p:cNvSpPr/>
          <p:nvPr/>
        </p:nvSpPr>
        <p:spPr>
          <a:xfrm>
            <a:off x="3339237" y="2667000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5D04F89-E212-97F1-B6F5-9209F2B029C6}"/>
              </a:ext>
            </a:extLst>
          </p:cNvPr>
          <p:cNvSpPr/>
          <p:nvPr/>
        </p:nvSpPr>
        <p:spPr>
          <a:xfrm>
            <a:off x="4986833" y="2667000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43A8CE1-1145-8D2B-3B2E-F9C4D035E8CF}"/>
              </a:ext>
            </a:extLst>
          </p:cNvPr>
          <p:cNvSpPr/>
          <p:nvPr/>
        </p:nvSpPr>
        <p:spPr>
          <a:xfrm>
            <a:off x="6634429" y="2667000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0455A98-1076-F1D7-6EB1-318DE0D0AABA}"/>
              </a:ext>
            </a:extLst>
          </p:cNvPr>
          <p:cNvSpPr/>
          <p:nvPr/>
        </p:nvSpPr>
        <p:spPr>
          <a:xfrm>
            <a:off x="8282025" y="2667000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E07AF3A-466A-723A-5B85-492EBED678DD}"/>
              </a:ext>
            </a:extLst>
          </p:cNvPr>
          <p:cNvSpPr/>
          <p:nvPr/>
        </p:nvSpPr>
        <p:spPr>
          <a:xfrm>
            <a:off x="9929623" y="2667000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41A3E4-82FC-1BE2-4764-C3720D6A322E}"/>
              </a:ext>
            </a:extLst>
          </p:cNvPr>
          <p:cNvSpPr txBox="1"/>
          <p:nvPr/>
        </p:nvSpPr>
        <p:spPr>
          <a:xfrm>
            <a:off x="1211581" y="3142487"/>
            <a:ext cx="117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430FAD2-85F0-AADF-4F09-C2F52172FE33}"/>
              </a:ext>
            </a:extLst>
          </p:cNvPr>
          <p:cNvSpPr txBox="1"/>
          <p:nvPr/>
        </p:nvSpPr>
        <p:spPr>
          <a:xfrm>
            <a:off x="2797931" y="3142487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9AA80CC-D349-4DCA-65BC-3B3061613AA7}"/>
              </a:ext>
            </a:extLst>
          </p:cNvPr>
          <p:cNvSpPr txBox="1"/>
          <p:nvPr/>
        </p:nvSpPr>
        <p:spPr>
          <a:xfrm>
            <a:off x="4445527" y="3142487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0756F3E-B028-C2D6-224F-C70DA0AB4BA6}"/>
              </a:ext>
            </a:extLst>
          </p:cNvPr>
          <p:cNvSpPr txBox="1"/>
          <p:nvPr/>
        </p:nvSpPr>
        <p:spPr>
          <a:xfrm>
            <a:off x="6154369" y="3149692"/>
            <a:ext cx="1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AFBE064-C581-6E5F-F897-107CA4ABA647}"/>
              </a:ext>
            </a:extLst>
          </p:cNvPr>
          <p:cNvSpPr txBox="1"/>
          <p:nvPr/>
        </p:nvSpPr>
        <p:spPr>
          <a:xfrm>
            <a:off x="9449565" y="3142487"/>
            <a:ext cx="1170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(obrigatório)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79C96C1-3BB8-3127-A4E2-CF021654DBDB}"/>
              </a:ext>
            </a:extLst>
          </p:cNvPr>
          <p:cNvSpPr/>
          <p:nvPr/>
        </p:nvSpPr>
        <p:spPr>
          <a:xfrm>
            <a:off x="1691641" y="2667000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737DFBA-4B99-DA9B-F441-BEB6E4FF23BD}"/>
              </a:ext>
            </a:extLst>
          </p:cNvPr>
          <p:cNvSpPr txBox="1"/>
          <p:nvPr/>
        </p:nvSpPr>
        <p:spPr>
          <a:xfrm>
            <a:off x="7801965" y="3136612"/>
            <a:ext cx="1170432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dirty="0">
                <a:latin typeface="Times New Roman"/>
                <a:cs typeface="Times New Roman"/>
              </a:rPr>
              <a:t>Inclusão do Plano de Trabalho </a:t>
            </a:r>
            <a:r>
              <a:rPr lang="pt-BR" sz="1400" dirty="0">
                <a:latin typeface="Times New Roman"/>
                <a:cs typeface="Times New Roman"/>
              </a:rPr>
              <a:t>(até 60 dias)</a:t>
            </a:r>
            <a:endParaRPr lang="pt-BR" sz="1600" dirty="0">
              <a:latin typeface="Times New Roman"/>
              <a:cs typeface="Times New Roman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3A5582F-1914-F316-CC5D-8C8CE6829B8B}"/>
              </a:ext>
            </a:extLst>
          </p:cNvPr>
          <p:cNvCxnSpPr>
            <a:cxnSpLocks/>
            <a:stCxn id="52" idx="2"/>
            <a:endCxn id="44" idx="6"/>
          </p:cNvCxnSpPr>
          <p:nvPr/>
        </p:nvCxnSpPr>
        <p:spPr>
          <a:xfrm flipV="1">
            <a:off x="1272388" y="4684775"/>
            <a:ext cx="8989391" cy="274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908C9FC8-F612-281E-E0AF-049A923A5D02}"/>
              </a:ext>
            </a:extLst>
          </p:cNvPr>
          <p:cNvSpPr/>
          <p:nvPr/>
        </p:nvSpPr>
        <p:spPr>
          <a:xfrm>
            <a:off x="4198748" y="4579619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C814CD9-1077-CE03-008F-BAFE60991563}"/>
              </a:ext>
            </a:extLst>
          </p:cNvPr>
          <p:cNvSpPr/>
          <p:nvPr/>
        </p:nvSpPr>
        <p:spPr>
          <a:xfrm>
            <a:off x="5661928" y="4579619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D666885-E4F2-D309-B924-99EEC2B653BE}"/>
              </a:ext>
            </a:extLst>
          </p:cNvPr>
          <p:cNvSpPr/>
          <p:nvPr/>
        </p:nvSpPr>
        <p:spPr>
          <a:xfrm>
            <a:off x="7125108" y="4579619"/>
            <a:ext cx="210312" cy="210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E62F939E-7E7A-CAF0-3B01-1FB7A7894DBB}"/>
              </a:ext>
            </a:extLst>
          </p:cNvPr>
          <p:cNvSpPr/>
          <p:nvPr/>
        </p:nvSpPr>
        <p:spPr>
          <a:xfrm>
            <a:off x="8588288" y="4579619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B237FE21-2AE8-0D34-918D-FA0FBF56F114}"/>
              </a:ext>
            </a:extLst>
          </p:cNvPr>
          <p:cNvSpPr/>
          <p:nvPr/>
        </p:nvSpPr>
        <p:spPr>
          <a:xfrm>
            <a:off x="10051467" y="4579619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D9753CF-83BB-A0B7-0681-A54A847CC0B5}"/>
              </a:ext>
            </a:extLst>
          </p:cNvPr>
          <p:cNvSpPr txBox="1"/>
          <p:nvPr/>
        </p:nvSpPr>
        <p:spPr>
          <a:xfrm>
            <a:off x="795529" y="5055106"/>
            <a:ext cx="117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A7475EB-12EF-C347-37EA-37BD5A60087D}"/>
              </a:ext>
            </a:extLst>
          </p:cNvPr>
          <p:cNvSpPr txBox="1"/>
          <p:nvPr/>
        </p:nvSpPr>
        <p:spPr>
          <a:xfrm>
            <a:off x="2194262" y="5055106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1304E32-4508-B054-62E8-382ED3C37A2F}"/>
              </a:ext>
            </a:extLst>
          </p:cNvPr>
          <p:cNvSpPr txBox="1"/>
          <p:nvPr/>
        </p:nvSpPr>
        <p:spPr>
          <a:xfrm>
            <a:off x="3651962" y="5055106"/>
            <a:ext cx="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D770024-65EA-E8B5-7F57-FB5502ED7F80}"/>
              </a:ext>
            </a:extLst>
          </p:cNvPr>
          <p:cNvSpPr txBox="1"/>
          <p:nvPr/>
        </p:nvSpPr>
        <p:spPr>
          <a:xfrm>
            <a:off x="8113709" y="5062311"/>
            <a:ext cx="1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</a:t>
            </a:r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EF26080-6F7D-8E86-F072-DBAEF23E8E00}"/>
              </a:ext>
            </a:extLst>
          </p:cNvPr>
          <p:cNvSpPr txBox="1"/>
          <p:nvPr/>
        </p:nvSpPr>
        <p:spPr>
          <a:xfrm>
            <a:off x="9571409" y="5055106"/>
            <a:ext cx="1170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(obrigatório)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808291B6-2AA2-4E0C-8A71-7F82852F8C70}"/>
              </a:ext>
            </a:extLst>
          </p:cNvPr>
          <p:cNvSpPr/>
          <p:nvPr/>
        </p:nvSpPr>
        <p:spPr>
          <a:xfrm>
            <a:off x="2735568" y="4579619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662857B-2B36-DA04-0853-A758FDA613BD}"/>
              </a:ext>
            </a:extLst>
          </p:cNvPr>
          <p:cNvSpPr txBox="1"/>
          <p:nvPr/>
        </p:nvSpPr>
        <p:spPr>
          <a:xfrm>
            <a:off x="5181867" y="5049231"/>
            <a:ext cx="11704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dirty="0">
                <a:latin typeface="Times New Roman"/>
                <a:cs typeface="Times New Roman"/>
              </a:rPr>
              <a:t>Inclusão do Plano de Trabalho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1C6C808B-FF6E-A3E5-7124-C6DF61F91C37}"/>
              </a:ext>
            </a:extLst>
          </p:cNvPr>
          <p:cNvSpPr/>
          <p:nvPr/>
        </p:nvSpPr>
        <p:spPr>
          <a:xfrm>
            <a:off x="1272388" y="4607051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D304240-F4D1-C816-895F-A834D3FF8EE8}"/>
              </a:ext>
            </a:extLst>
          </p:cNvPr>
          <p:cNvSpPr txBox="1"/>
          <p:nvPr/>
        </p:nvSpPr>
        <p:spPr>
          <a:xfrm>
            <a:off x="6630671" y="5049231"/>
            <a:ext cx="132858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>
                <a:latin typeface="Times New Roman"/>
                <a:cs typeface="Times New Roman"/>
              </a:rPr>
              <a:t>Análise Setorial do plano de trabalho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0E60E274-33BB-5B3C-20BC-0E139B374B43}"/>
              </a:ext>
            </a:extLst>
          </p:cNvPr>
          <p:cNvSpPr/>
          <p:nvPr/>
        </p:nvSpPr>
        <p:spPr>
          <a:xfrm>
            <a:off x="10853928" y="564582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2020 a 2023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65CA32D7-361E-B601-EA59-85A99ACF9459}"/>
              </a:ext>
            </a:extLst>
          </p:cNvPr>
          <p:cNvSpPr/>
          <p:nvPr/>
        </p:nvSpPr>
        <p:spPr>
          <a:xfrm>
            <a:off x="10853927" y="2372046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2024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IN 93 TCU</a:t>
            </a:r>
            <a:endParaRPr lang="pt-BR" sz="12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5DC6636B-1E77-CF4C-FBF3-E0EC46EC4655}"/>
              </a:ext>
            </a:extLst>
          </p:cNvPr>
          <p:cNvSpPr/>
          <p:nvPr/>
        </p:nvSpPr>
        <p:spPr>
          <a:xfrm>
            <a:off x="10853927" y="4284665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>
                <a:solidFill>
                  <a:schemeClr val="tx1"/>
                </a:solidFill>
              </a:rPr>
              <a:t>2025 +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0EA9794-8788-29E0-EFD0-2B2FE6E52BCD}"/>
              </a:ext>
            </a:extLst>
          </p:cNvPr>
          <p:cNvSpPr/>
          <p:nvPr/>
        </p:nvSpPr>
        <p:spPr>
          <a:xfrm>
            <a:off x="3706606" y="6506185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F9CBF51-4427-97A8-F79C-34902DC877FB}"/>
              </a:ext>
            </a:extLst>
          </p:cNvPr>
          <p:cNvSpPr/>
          <p:nvPr/>
        </p:nvSpPr>
        <p:spPr>
          <a:xfrm>
            <a:off x="797221" y="6491377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092C07-10CF-B83F-6DCF-619E8FE10E3F}"/>
              </a:ext>
            </a:extLst>
          </p:cNvPr>
          <p:cNvSpPr txBox="1"/>
          <p:nvPr/>
        </p:nvSpPr>
        <p:spPr>
          <a:xfrm>
            <a:off x="1121585" y="641306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Marco do pagamento</a:t>
            </a: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A5BE28-AC20-54B4-60E3-3189CA27F5CC}"/>
              </a:ext>
            </a:extLst>
          </p:cNvPr>
          <p:cNvSpPr txBox="1"/>
          <p:nvPr/>
        </p:nvSpPr>
        <p:spPr>
          <a:xfrm>
            <a:off x="3997056" y="6456601"/>
            <a:ext cx="3331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Atividades novas recebedor</a:t>
            </a: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171250-07AF-1369-7488-5AFC5A402ED5}"/>
              </a:ext>
            </a:extLst>
          </p:cNvPr>
          <p:cNvSpPr/>
          <p:nvPr/>
        </p:nvSpPr>
        <p:spPr>
          <a:xfrm>
            <a:off x="7337276" y="6534939"/>
            <a:ext cx="210312" cy="210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A386DE7-8CA7-B1F0-5CC8-D5E09AF8138E}"/>
              </a:ext>
            </a:extLst>
          </p:cNvPr>
          <p:cNvSpPr txBox="1"/>
          <p:nvPr/>
        </p:nvSpPr>
        <p:spPr>
          <a:xfrm>
            <a:off x="7620150" y="64888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Atividades dos setoriais</a:t>
            </a:r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2E1B727-AAD7-9C88-8CED-006062BC3FC8}"/>
              </a:ext>
            </a:extLst>
          </p:cNvPr>
          <p:cNvCxnSpPr>
            <a:cxnSpLocks/>
          </p:cNvCxnSpPr>
          <p:nvPr/>
        </p:nvCxnSpPr>
        <p:spPr>
          <a:xfrm flipV="1">
            <a:off x="1698211" y="2746158"/>
            <a:ext cx="8328245" cy="498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26450EF-3D27-F09B-483D-D2F0C8613102}"/>
              </a:ext>
            </a:extLst>
          </p:cNvPr>
          <p:cNvCxnSpPr>
            <a:cxnSpLocks/>
          </p:cNvCxnSpPr>
          <p:nvPr/>
        </p:nvCxnSpPr>
        <p:spPr>
          <a:xfrm>
            <a:off x="2482622" y="924619"/>
            <a:ext cx="7442980" cy="285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4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987B-D481-14BE-7559-8B227893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1EB82-7AB2-C370-7287-18111EC1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76621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oppins"/>
                <a:ea typeface="Calibri Light"/>
                <a:cs typeface="Poppins"/>
              </a:rPr>
              <a:t>Como estamos hoje? </a:t>
            </a:r>
          </a:p>
        </p:txBody>
      </p:sp>
    </p:spTree>
    <p:extLst>
      <p:ext uri="{BB962C8B-B14F-4D97-AF65-F5344CB8AC3E}">
        <p14:creationId xmlns:p14="http://schemas.microsoft.com/office/powerpoint/2010/main" val="18550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E9A6E-C40C-5EB2-844E-4E02DEB5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5889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3C3C3C"/>
                </a:solidFill>
                <a:latin typeface="Poppins"/>
                <a:ea typeface="+mn-ea"/>
                <a:cs typeface="Poppins"/>
              </a:rPr>
              <a:t>Normatização Legado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C843C7-05D7-C5A1-DE63-D272085C39B3}"/>
              </a:ext>
            </a:extLst>
          </p:cNvPr>
          <p:cNvSpPr txBox="1"/>
          <p:nvPr/>
        </p:nvSpPr>
        <p:spPr>
          <a:xfrm>
            <a:off x="977209" y="3908102"/>
            <a:ext cx="446038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ea typeface="Calibri"/>
                <a:cs typeface="Calibri"/>
              </a:rPr>
              <a:t>Portaria Conjunta nº</a:t>
            </a:r>
            <a:r>
              <a:rPr lang="pt-BR" sz="24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pt-BR" sz="2400" b="1">
                <a:ea typeface="Calibri"/>
                <a:cs typeface="Calibri"/>
              </a:rPr>
              <a:t>115/2024</a:t>
            </a:r>
          </a:p>
          <a:p>
            <a:endParaRPr lang="pt-BR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Prazo para envio pelos beneficiários = 31/12</a:t>
            </a:r>
          </a:p>
          <a:p>
            <a:endParaRPr lang="pt-BR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Prazo para análise setorial = 01/02</a:t>
            </a:r>
          </a:p>
          <a:p>
            <a:endParaRPr lang="pt-BR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44AA14-BA97-0973-3144-0CED0A00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91" y="171033"/>
            <a:ext cx="4585540" cy="1847341"/>
          </a:xfrm>
          <a:prstGeom prst="rect">
            <a:avLst/>
          </a:prstGeom>
        </p:spPr>
      </p:pic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831E8AFA-1BA8-E6C0-55DF-8E3F2BC23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80" y="1233329"/>
            <a:ext cx="4453945" cy="20838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21AF54-C88A-89F4-3982-01B3965D5AB4}"/>
              </a:ext>
            </a:extLst>
          </p:cNvPr>
          <p:cNvSpPr txBox="1"/>
          <p:nvPr/>
        </p:nvSpPr>
        <p:spPr>
          <a:xfrm>
            <a:off x="6890758" y="2276778"/>
            <a:ext cx="506139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ea typeface="Calibri"/>
                <a:cs typeface="Calibri"/>
              </a:rPr>
              <a:t>Portaria Conjunta nº 2/2025</a:t>
            </a:r>
          </a:p>
          <a:p>
            <a:endParaRPr lang="pt-BR">
              <a:ea typeface="Calibri"/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Critérios de análise setorial</a:t>
            </a:r>
          </a:p>
          <a:p>
            <a:pPr marL="342900" indent="-342900">
              <a:buFont typeface="Wingdings"/>
              <a:buChar char="ü"/>
            </a:pPr>
            <a:endParaRPr lang="pt-BR">
              <a:ea typeface="Calibri"/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Resultados: Aprovação/Reprovação/Complementação</a:t>
            </a:r>
          </a:p>
          <a:p>
            <a:pPr marL="342900" indent="-342900">
              <a:buFont typeface="Wingdings"/>
              <a:buChar char="ü"/>
            </a:pPr>
            <a:endParaRPr lang="pt-BR">
              <a:ea typeface="Calibri"/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30 dias para ajustes e 60 para reanálise</a:t>
            </a:r>
          </a:p>
          <a:p>
            <a:pPr marL="342900" indent="-342900">
              <a:buFont typeface="Wingdings"/>
              <a:buChar char="ü"/>
            </a:pPr>
            <a:endParaRPr lang="pt-BR">
              <a:ea typeface="Calibri"/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Suspensão de novas transferências em casos de não envio ou reprovação</a:t>
            </a:r>
          </a:p>
          <a:p>
            <a:pPr marL="342900" indent="-342900">
              <a:buFont typeface="Wingdings"/>
              <a:buChar char="ü"/>
            </a:pPr>
            <a:endParaRPr lang="pt-BR">
              <a:ea typeface="Calibri"/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pt-BR">
                <a:ea typeface="Calibri"/>
                <a:cs typeface="Calibri"/>
              </a:rPr>
              <a:t>Devolução de recursos </a:t>
            </a:r>
          </a:p>
        </p:txBody>
      </p:sp>
    </p:spTree>
    <p:extLst>
      <p:ext uri="{BB962C8B-B14F-4D97-AF65-F5344CB8AC3E}">
        <p14:creationId xmlns:p14="http://schemas.microsoft.com/office/powerpoint/2010/main" val="2783147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bf6cf8-edec-4cdf-bf01-59379a8590eb">
      <Terms xmlns="http://schemas.microsoft.com/office/infopath/2007/PartnerControls"/>
    </lcf76f155ced4ddcb4097134ff3c332f>
    <Datadareuni_x00e3_o xmlns="73bf6cf8-edec-4cdf-bf01-59379a8590eb" xsi:nil="true"/>
    <TaxCatchAll xmlns="cd5f033b-d343-4201-a486-5cdad6c5a311" xsi:nil="true"/>
    <Assunto_x0020_da_x0020_reuni_x00e3_o xmlns="73bf6cf8-edec-4cdf-bf01-59379a8590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6E9B91A6C104E922FEF17F7207026" ma:contentTypeVersion="20" ma:contentTypeDescription="Crie um novo documento." ma:contentTypeScope="" ma:versionID="0755adf983ae106f1f34dd247aa65315">
  <xsd:schema xmlns:xsd="http://www.w3.org/2001/XMLSchema" xmlns:xs="http://www.w3.org/2001/XMLSchema" xmlns:p="http://schemas.microsoft.com/office/2006/metadata/properties" xmlns:ns2="73bf6cf8-edec-4cdf-bf01-59379a8590eb" xmlns:ns3="cd5f033b-d343-4201-a486-5cdad6c5a311" targetNamespace="http://schemas.microsoft.com/office/2006/metadata/properties" ma:root="true" ma:fieldsID="d8edb83b2bc7fd9c79ef777f478b6843" ns2:_="" ns3:_="">
    <xsd:import namespace="73bf6cf8-edec-4cdf-bf01-59379a8590eb"/>
    <xsd:import namespace="cd5f033b-d343-4201-a486-5cdad6c5a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Assunto_x0020_da_x0020_reuni_x00e3_o" minOccurs="0"/>
                <xsd:element ref="ns2:Datadareuni_x00e3_o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f6cf8-edec-4cdf-bf01-59379a859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Assunto_x0020_da_x0020_reuni_x00e3_o" ma:index="13" nillable="true" ma:displayName="Assunto da reunião" ma:internalName="Assunto_x0020_da_x0020_reuni_x00e3_o">
      <xsd:simpleType>
        <xsd:restriction base="dms:Text">
          <xsd:maxLength value="255"/>
        </xsd:restriction>
      </xsd:simpleType>
    </xsd:element>
    <xsd:element name="Datadareuni_x00e3_o" ma:index="14" nillable="true" ma:displayName="Data da reunião" ma:format="DateTime" ma:internalName="Datadareuni_x00e3_o">
      <xsd:simpleType>
        <xsd:restriction base="dms:DateTim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f033b-d343-4201-a486-5cdad6c5a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f2d62a-58c7-4502-9df1-c846eaae1ffa}" ma:internalName="TaxCatchAll" ma:showField="CatchAllData" ma:web="cd5f033b-d343-4201-a486-5cdad6c5a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0F341-A0F4-4E28-B9E4-696E1596649F}">
  <ds:schemaRefs>
    <ds:schemaRef ds:uri="cd5f033b-d343-4201-a486-5cdad6c5a311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73bf6cf8-edec-4cdf-bf01-59379a859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D65DCE-F325-4348-AD33-12D62389D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92C3CB-133A-4330-97D0-BD9F152ABA91}">
  <ds:schemaRefs>
    <ds:schemaRef ds:uri="73bf6cf8-edec-4cdf-bf01-59379a8590eb"/>
    <ds:schemaRef ds:uri="cd5f033b-d343-4201-a486-5cdad6c5a3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1904</Words>
  <Application>Microsoft Office PowerPoint</Application>
  <PresentationFormat>Widescreen</PresentationFormat>
  <Paragraphs>184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Poppins</vt:lpstr>
      <vt:lpstr>rawline</vt:lpstr>
      <vt:lpstr>Times New Roman</vt:lpstr>
      <vt:lpstr>Wingdings</vt:lpstr>
      <vt:lpstr>Wingdings,Sans-Serif</vt:lpstr>
      <vt:lpstr>Tema do Office</vt:lpstr>
      <vt:lpstr>Apresentação do PowerPoint</vt:lpstr>
      <vt:lpstr>Como chegamos até aqui? </vt:lpstr>
      <vt:lpstr>Apresentação do PowerPoint</vt:lpstr>
      <vt:lpstr>O que são Transferências Especiais(PIX)?</vt:lpstr>
      <vt:lpstr>Apresentação do PowerPoint</vt:lpstr>
      <vt:lpstr>Fluxo das Transferências Especiais </vt:lpstr>
      <vt:lpstr>Apresentação do PowerPoint</vt:lpstr>
      <vt:lpstr>Como estamos hoje? </vt:lpstr>
      <vt:lpstr>Normatização Legado </vt:lpstr>
      <vt:lpstr>Cenário encontrado</vt:lpstr>
      <vt:lpstr>Novas Exigências</vt:lpstr>
      <vt:lpstr>O que pensamos para 2025</vt:lpstr>
      <vt:lpstr>Objetos Comuns/Padronizados</vt:lpstr>
      <vt:lpstr>Arcabouço normativo</vt:lpstr>
      <vt:lpstr>Arcabouço normativo</vt:lpstr>
      <vt:lpstr>Arcabouço normativo</vt:lpstr>
      <vt:lpstr>Arcabouço normativo</vt:lpstr>
      <vt:lpstr>Arcabouço normativo</vt:lpstr>
      <vt:lpstr>Arcabouço normativo</vt:lpstr>
      <vt:lpstr>Arcabouço normativo</vt:lpstr>
      <vt:lpstr>Arcabouço normativo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 COSTA PESSOA</dc:creator>
  <cp:lastModifiedBy>Cleber Fernando de Almeida</cp:lastModifiedBy>
  <cp:revision>347</cp:revision>
  <cp:lastPrinted>2023-09-19T18:31:36Z</cp:lastPrinted>
  <dcterms:created xsi:type="dcterms:W3CDTF">2023-09-18T14:49:08Z</dcterms:created>
  <dcterms:modified xsi:type="dcterms:W3CDTF">2025-04-08T13:32:57Z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0x01010026D6E9B91A6C104E922FEF17F7207026</vt:lpwstr>
  </property>
  <property fmtid="{D5CDD505-2E9C-101B-9397-08002B2CF9AE}" pid="3" name="MediaServiceImageTags">
    <vt:lpwstr/>
  </property>
</Properties>
</file>